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1" r:id="rId3"/>
    <p:sldId id="363" r:id="rId4"/>
    <p:sldId id="364" r:id="rId5"/>
    <p:sldId id="375" r:id="rId6"/>
    <p:sldId id="374" r:id="rId7"/>
    <p:sldId id="376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7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-sfera.hr/dodatni-digitalni-sadrzaji/09ab29d4-07dc-4f20-a706-763426686e76/assets/interactivity/kviz_3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hyperlink" Target="https://www.e-sfera.hr/dodatni-digitalni-sadrzaji/09ab29d4-07dc-4f20-a706-763426686e76/assets/audio/look_back_3a-_guess_the_names.mp3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hyperlink" Target="https://www.e-sfera.hr/dodatni-digitalni-sadrzaji/09ab29d4-07dc-4f20-a706-763426686e76/assets/audio/look_back_3_-_grammar_rap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2A2F84-8D57-47C7-9520-340B07A42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390FF2B-F153-4A33-A1C1-93B5A7105DB5}"/>
              </a:ext>
            </a:extLst>
          </p:cNvPr>
          <p:cNvSpPr txBox="1"/>
          <p:nvPr/>
        </p:nvSpPr>
        <p:spPr>
          <a:xfrm>
            <a:off x="5004440" y="2352685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UNIT 2; </a:t>
            </a:r>
            <a:br>
              <a:rPr lang="hr-HR" sz="4000" b="1" u="sng" dirty="0">
                <a:solidFill>
                  <a:srgbClr val="FF0000"/>
                </a:solidFill>
              </a:rPr>
            </a:br>
            <a:r>
              <a:rPr lang="hr-HR" sz="4000" b="1" u="sng" dirty="0" err="1">
                <a:solidFill>
                  <a:srgbClr val="FF0000"/>
                </a:solidFill>
              </a:rPr>
              <a:t>The</a:t>
            </a:r>
            <a:r>
              <a:rPr lang="hr-HR" sz="4000" b="1" u="sng" dirty="0">
                <a:solidFill>
                  <a:srgbClr val="FF0000"/>
                </a:solidFill>
              </a:rPr>
              <a:t> </a:t>
            </a:r>
            <a:r>
              <a:rPr lang="hr-HR" sz="4000" b="1" u="sng" dirty="0" err="1">
                <a:solidFill>
                  <a:srgbClr val="FF0000"/>
                </a:solidFill>
              </a:rPr>
              <a:t>world</a:t>
            </a:r>
            <a:r>
              <a:rPr lang="hr-HR" sz="4000" b="1" u="sng" dirty="0">
                <a:solidFill>
                  <a:srgbClr val="FF0000"/>
                </a:solidFill>
              </a:rPr>
              <a:t> </a:t>
            </a:r>
            <a:r>
              <a:rPr lang="hr-HR" sz="4000" b="1" u="sng" dirty="0" err="1">
                <a:solidFill>
                  <a:srgbClr val="FF0000"/>
                </a:solidFill>
              </a:rPr>
              <a:t>around</a:t>
            </a:r>
            <a:r>
              <a:rPr lang="hr-HR" sz="4000" b="1" u="sng" dirty="0">
                <a:solidFill>
                  <a:srgbClr val="FF0000"/>
                </a:solidFill>
              </a:rPr>
              <a:t> me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12DCEF6-B202-40EA-A51C-F5F503492C47}"/>
              </a:ext>
            </a:extLst>
          </p:cNvPr>
          <p:cNvSpPr txBox="1"/>
          <p:nvPr/>
        </p:nvSpPr>
        <p:spPr>
          <a:xfrm>
            <a:off x="5852161" y="3531870"/>
            <a:ext cx="612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Look</a:t>
            </a:r>
            <a:r>
              <a:rPr lang="hr-HR" sz="4000" dirty="0"/>
              <a:t> </a:t>
            </a:r>
            <a:r>
              <a:rPr lang="hr-HR" sz="4000" dirty="0" err="1"/>
              <a:t>back</a:t>
            </a:r>
            <a:r>
              <a:rPr lang="hr-HR" sz="4000" dirty="0"/>
              <a:t> 3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36A2C99-6F86-42BA-B0CC-E8EE2F87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21806"/>
            <a:ext cx="5122759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27329" y="550667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 err="1"/>
              <a:t>Write</a:t>
            </a:r>
            <a:r>
              <a:rPr lang="hr-HR" sz="2000" b="1" i="1" dirty="0"/>
              <a:t> </a:t>
            </a:r>
            <a:r>
              <a:rPr lang="en-US" sz="2000" b="1" i="1" dirty="0"/>
              <a:t>the correct form of the words</a:t>
            </a:r>
            <a:r>
              <a:rPr lang="hr-HR" sz="2000" b="1" i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312004"/>
            <a:ext cx="8512391" cy="32456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482838A-544E-46FB-ADA0-70E04BF78D2D}"/>
              </a:ext>
            </a:extLst>
          </p:cNvPr>
          <p:cNvSpPr txBox="1">
            <a:spLocks/>
          </p:cNvSpPr>
          <p:nvPr/>
        </p:nvSpPr>
        <p:spPr>
          <a:xfrm>
            <a:off x="5127329" y="185090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strongest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C7990AA-F800-4343-9ADF-CD3F62E9D1E4}"/>
              </a:ext>
            </a:extLst>
          </p:cNvPr>
          <p:cNvSpPr txBox="1">
            <a:spLocks/>
          </p:cNvSpPr>
          <p:nvPr/>
        </p:nvSpPr>
        <p:spPr>
          <a:xfrm>
            <a:off x="5152336" y="2282141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bigger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5CCE3630-2E7A-4068-94BA-9CD5F6125EBC}"/>
              </a:ext>
            </a:extLst>
          </p:cNvPr>
          <p:cNvSpPr txBox="1">
            <a:spLocks/>
          </p:cNvSpPr>
          <p:nvPr/>
        </p:nvSpPr>
        <p:spPr>
          <a:xfrm>
            <a:off x="5127329" y="5074454"/>
            <a:ext cx="6764612" cy="176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Practice here: 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https://www.e-sfera.hr/dodatni-digitalni-sadrzaji/09ab29d4-07dc-4f20-a706-763426686e76/assets/interactivity/kviz_3/index.html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1184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build="p"/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" y="21806"/>
            <a:ext cx="5102790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52336" y="517135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What’s missing? </a:t>
            </a:r>
            <a:br>
              <a:rPr lang="hr-HR" sz="2000" b="1" dirty="0"/>
            </a:br>
            <a:r>
              <a:rPr lang="hr-HR" sz="2000" i="1" dirty="0"/>
              <a:t>.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86" y="1312004"/>
            <a:ext cx="7261556" cy="440299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482838A-544E-46FB-ADA0-70E04BF78D2D}"/>
              </a:ext>
            </a:extLst>
          </p:cNvPr>
          <p:cNvSpPr txBox="1">
            <a:spLocks/>
          </p:cNvSpPr>
          <p:nvPr/>
        </p:nvSpPr>
        <p:spPr>
          <a:xfrm>
            <a:off x="9026229" y="2320241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birds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C7990AA-F800-4343-9ADF-CD3F62E9D1E4}"/>
              </a:ext>
            </a:extLst>
          </p:cNvPr>
          <p:cNvSpPr txBox="1">
            <a:spLocks/>
          </p:cNvSpPr>
          <p:nvPr/>
        </p:nvSpPr>
        <p:spPr>
          <a:xfrm>
            <a:off x="4729386" y="3245101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owl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7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" y="21806"/>
            <a:ext cx="5102790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52336" y="517135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Call one of your clasamates and play a guessing game.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69" y="1543548"/>
            <a:ext cx="8653429" cy="315545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8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" y="21806"/>
            <a:ext cx="5102790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7344" y="21806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In the listening section, listen and guess the girls’ names. </a:t>
            </a:r>
            <a:br>
              <a:rPr lang="hr-HR" sz="2000" b="1" dirty="0"/>
            </a:b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https://www.e-sfera.hr/dodatni-digitalni-sadrzaji/09ab29d4-07dc-4f20-a706-763426686e76/assets/audio/look_back_3a-_guess_the_names.mp3</a:t>
            </a:r>
            <a:endParaRPr lang="hr-HR" sz="2000" i="1" dirty="0"/>
          </a:p>
          <a:p>
            <a:pPr algn="l"/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1" y="1545710"/>
            <a:ext cx="7594490" cy="50387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05_36_Look_back_3_Listening">
            <a:hlinkClick r:id="" action="ppaction://media"/>
            <a:extLst>
              <a:ext uri="{FF2B5EF4-FFF2-40B4-BE49-F238E27FC236}">
                <a16:creationId xmlns:a16="http://schemas.microsoft.com/office/drawing/2014/main" id="{43758FBE-AA0B-48CC-9247-6F641C24D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5399" y="910708"/>
            <a:ext cx="609600" cy="6096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6414D54-C3BA-411E-8A94-18C9CB9EB046}"/>
              </a:ext>
            </a:extLst>
          </p:cNvPr>
          <p:cNvSpPr txBox="1">
            <a:spLocks/>
          </p:cNvSpPr>
          <p:nvPr/>
        </p:nvSpPr>
        <p:spPr>
          <a:xfrm>
            <a:off x="4368607" y="2630586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Carol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7FAC5E97-E661-41A5-9B80-DFEA96781C6A}"/>
              </a:ext>
            </a:extLst>
          </p:cNvPr>
          <p:cNvSpPr txBox="1">
            <a:spLocks/>
          </p:cNvSpPr>
          <p:nvPr/>
        </p:nvSpPr>
        <p:spPr>
          <a:xfrm>
            <a:off x="6073884" y="2882327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Betty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A3E57E2-F831-491A-B095-79AA2828E2C4}"/>
              </a:ext>
            </a:extLst>
          </p:cNvPr>
          <p:cNvSpPr txBox="1">
            <a:spLocks/>
          </p:cNvSpPr>
          <p:nvPr/>
        </p:nvSpPr>
        <p:spPr>
          <a:xfrm>
            <a:off x="7845624" y="2942996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Jessica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A764775-4B1A-451F-8DE5-F32E08BA956D}"/>
              </a:ext>
            </a:extLst>
          </p:cNvPr>
          <p:cNvSpPr txBox="1">
            <a:spLocks/>
          </p:cNvSpPr>
          <p:nvPr/>
        </p:nvSpPr>
        <p:spPr>
          <a:xfrm>
            <a:off x="9541164" y="2522193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Stephanie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uiExpand="1" build="p"/>
      <p:bldP spid="6" grpId="0" build="p"/>
      <p:bldP spid="7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" y="27138"/>
            <a:ext cx="5102790" cy="680372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34840" y="27138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R</a:t>
            </a:r>
            <a:r>
              <a:rPr lang="en-US" sz="2000" b="1" i="1" dirty="0" err="1"/>
              <a:t>ead</a:t>
            </a:r>
            <a:r>
              <a:rPr lang="en-US" sz="2000" b="1" i="1" dirty="0"/>
              <a:t> the text and do the task: true or false?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739714"/>
            <a:ext cx="7699198" cy="60530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 descr="Vidi izvornu sliku">
            <a:extLst>
              <a:ext uri="{FF2B5EF4-FFF2-40B4-BE49-F238E27FC236}">
                <a16:creationId xmlns:a16="http://schemas.microsoft.com/office/drawing/2014/main" id="{B97ADC0E-9884-45B2-9F08-A04CC9E0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90" y="1742155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idi izvornu sliku">
            <a:extLst>
              <a:ext uri="{FF2B5EF4-FFF2-40B4-BE49-F238E27FC236}">
                <a16:creationId xmlns:a16="http://schemas.microsoft.com/office/drawing/2014/main" id="{EA7A8913-72D4-4E38-AB03-5FE461A8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075" y="2134809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idi izvornu sliku">
            <a:extLst>
              <a:ext uri="{FF2B5EF4-FFF2-40B4-BE49-F238E27FC236}">
                <a16:creationId xmlns:a16="http://schemas.microsoft.com/office/drawing/2014/main" id="{014B08CE-DA08-4D6D-8E4B-D053F636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90" y="2600832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i izvornu sliku">
            <a:extLst>
              <a:ext uri="{FF2B5EF4-FFF2-40B4-BE49-F238E27FC236}">
                <a16:creationId xmlns:a16="http://schemas.microsoft.com/office/drawing/2014/main" id="{B655A067-7F32-40AE-B2EE-62A17938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86" y="2988542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id="{403B5AB5-1415-4B5E-AEE9-744CF3472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46" y="3391065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3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" y="27138"/>
            <a:ext cx="5102790" cy="680372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2214" y="27138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/>
              <a:t>Write a message to a friend / your parents / somebody who can save you.</a:t>
            </a:r>
            <a:r>
              <a:rPr lang="hr-HR" sz="2000" b="1" i="1" dirty="0"/>
              <a:t> Y</a:t>
            </a:r>
            <a:r>
              <a:rPr lang="en-US" sz="2000" b="1" i="1" dirty="0" err="1"/>
              <a:t>ou</a:t>
            </a:r>
            <a:r>
              <a:rPr lang="en-US" sz="2000" b="1" i="1" dirty="0"/>
              <a:t> are on a desert island. You are all alone</a:t>
            </a:r>
            <a:r>
              <a:rPr lang="hr-HR" sz="2000" b="1" i="1" dirty="0"/>
              <a:t>. </a:t>
            </a:r>
            <a:br>
              <a:rPr lang="hr-HR" sz="2000" b="1" dirty="0"/>
            </a:br>
            <a:r>
              <a:rPr lang="hr-HR" sz="2000" i="1" dirty="0"/>
              <a:t>Napiši poruku svom prijatelju/roditeljima/nekome tko te može spasiti. Nalaziš se na pustom otoku i potpuno si sam.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307701"/>
            <a:ext cx="8744752" cy="562844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" y="6717"/>
            <a:ext cx="5123415" cy="684456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291917" y="344692"/>
            <a:ext cx="3618142" cy="611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Now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self-evaluate</a:t>
            </a:r>
            <a:r>
              <a:rPr lang="hr-HR" sz="2000" b="1" dirty="0"/>
              <a:t>. Read the sentences, think and tick the right column.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" y="99454"/>
            <a:ext cx="6958342" cy="665935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684B39E-7FEC-450F-9EBD-23E139BB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2214" y="1510719"/>
            <a:ext cx="371475" cy="3619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5FF151-8F7B-4485-B473-1CF59A23E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7704" y="2404094"/>
            <a:ext cx="342900" cy="3619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EC5B4FC-6658-4C96-87E2-CA675D52E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0040" y="3807553"/>
            <a:ext cx="333375" cy="361950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E6AECDD-C5EF-4E5F-A51E-DBABC412CEDF}"/>
              </a:ext>
            </a:extLst>
          </p:cNvPr>
          <p:cNvSpPr txBox="1">
            <a:spLocks/>
          </p:cNvSpPr>
          <p:nvPr/>
        </p:nvSpPr>
        <p:spPr>
          <a:xfrm>
            <a:off x="2885712" y="1584011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usporediti stvari, ljude i mjesta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4CE6B2F-F828-4C33-9A23-4267B7BE5502}"/>
              </a:ext>
            </a:extLst>
          </p:cNvPr>
          <p:cNvSpPr txBox="1">
            <a:spLocks/>
          </p:cNvSpPr>
          <p:nvPr/>
        </p:nvSpPr>
        <p:spPr>
          <a:xfrm>
            <a:off x="3112262" y="2052938"/>
            <a:ext cx="388543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planete Sunčevog sustava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153CA23-375B-4375-8E29-58BF2D9E572D}"/>
              </a:ext>
            </a:extLst>
          </p:cNvPr>
          <p:cNvSpPr txBox="1">
            <a:spLocks/>
          </p:cNvSpPr>
          <p:nvPr/>
        </p:nvSpPr>
        <p:spPr>
          <a:xfrm>
            <a:off x="2461585" y="2472243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mjesece u godini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6FCA029-D38B-4CB7-A30A-1E9E53B35D66}"/>
              </a:ext>
            </a:extLst>
          </p:cNvPr>
          <p:cNvSpPr txBox="1">
            <a:spLocks/>
          </p:cNvSpPr>
          <p:nvPr/>
        </p:nvSpPr>
        <p:spPr>
          <a:xfrm>
            <a:off x="1784691" y="2913075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i napisati datume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939F4FD-E8F2-4745-A2E1-32A52D84C1AD}"/>
              </a:ext>
            </a:extLst>
          </p:cNvPr>
          <p:cNvSpPr txBox="1">
            <a:spLocks/>
          </p:cNvSpPr>
          <p:nvPr/>
        </p:nvSpPr>
        <p:spPr>
          <a:xfrm>
            <a:off x="1395933" y="3360314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životinje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4D9244F-B4F4-4518-A402-69448474E40E}"/>
              </a:ext>
            </a:extLst>
          </p:cNvPr>
          <p:cNvSpPr txBox="1">
            <a:spLocks/>
          </p:cNvSpPr>
          <p:nvPr/>
        </p:nvSpPr>
        <p:spPr>
          <a:xfrm>
            <a:off x="1784691" y="3807553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svoje mišljenje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5B55E76-1041-4484-92E4-020A9043ABE1}"/>
              </a:ext>
            </a:extLst>
          </p:cNvPr>
          <p:cNvSpPr txBox="1">
            <a:spLocks/>
          </p:cNvSpPr>
          <p:nvPr/>
        </p:nvSpPr>
        <p:spPr>
          <a:xfrm>
            <a:off x="1909417" y="4241448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napisati kratku poruku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90BA44-8E73-4607-A40B-7697B8DF9874}"/>
              </a:ext>
            </a:extLst>
          </p:cNvPr>
          <p:cNvSpPr txBox="1">
            <a:spLocks/>
          </p:cNvSpPr>
          <p:nvPr/>
        </p:nvSpPr>
        <p:spPr>
          <a:xfrm>
            <a:off x="2066806" y="4682445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napisati pozivnicu za zabavu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0CDB930-7C80-4577-A340-FDD638431E56}"/>
              </a:ext>
            </a:extLst>
          </p:cNvPr>
          <p:cNvSpPr txBox="1">
            <a:spLocks/>
          </p:cNvSpPr>
          <p:nvPr/>
        </p:nvSpPr>
        <p:spPr>
          <a:xfrm>
            <a:off x="2670044" y="5113272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reći nešto o svom planetu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6E4AFB8-F9ED-4C4F-AE13-315E65BC4D39}"/>
              </a:ext>
            </a:extLst>
          </p:cNvPr>
          <p:cNvSpPr txBox="1">
            <a:spLocks/>
          </p:cNvSpPr>
          <p:nvPr/>
        </p:nvSpPr>
        <p:spPr>
          <a:xfrm>
            <a:off x="2670044" y="5558314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koristiti ispravno usklike</a:t>
            </a:r>
          </a:p>
        </p:txBody>
      </p:sp>
    </p:spTree>
    <p:extLst>
      <p:ext uri="{BB962C8B-B14F-4D97-AF65-F5344CB8AC3E}">
        <p14:creationId xmlns:p14="http://schemas.microsoft.com/office/powerpoint/2010/main" val="384905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687371E-9085-4922-A7AA-F1275724966B}"/>
              </a:ext>
            </a:extLst>
          </p:cNvPr>
          <p:cNvSpPr txBox="1">
            <a:spLocks/>
          </p:cNvSpPr>
          <p:nvPr/>
        </p:nvSpPr>
        <p:spPr>
          <a:xfrm>
            <a:off x="5209243" y="2083879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Prisjetimo se da smo ponovili i proširili vokabular vezan za redne brojeve, planete, mjesece i životinje… Naučili smo i stupnjevati pridjeve – dakle, njihove komparative i superlative. Osim toga ponovili smo i množinu imenica!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18301"/>
            <a:ext cx="5118048" cy="6821398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24974" y="1562544"/>
            <a:ext cx="6019800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WB, page 56.</a:t>
            </a:r>
          </a:p>
        </p:txBody>
      </p:sp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18288"/>
            <a:ext cx="5120640" cy="682142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267700" y="1727200"/>
            <a:ext cx="3924300" cy="4650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In </a:t>
            </a:r>
            <a:r>
              <a:rPr lang="hr-HR" sz="2000" b="1" dirty="0" err="1"/>
              <a:t>task</a:t>
            </a:r>
            <a:r>
              <a:rPr lang="hr-HR" sz="2000" b="1" dirty="0"/>
              <a:t> 1,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need</a:t>
            </a:r>
            <a:r>
              <a:rPr lang="hr-HR" sz="2000" b="1" dirty="0"/>
              <a:t> to c</a:t>
            </a:r>
            <a:r>
              <a:rPr lang="en-US" sz="2000" b="1" dirty="0"/>
              <a:t>ross out the ordinal numbers</a:t>
            </a:r>
            <a:r>
              <a:rPr lang="hr-HR" sz="2000" b="1" dirty="0"/>
              <a:t>, </a:t>
            </a:r>
            <a:r>
              <a:rPr lang="en-US" sz="2000" b="1" dirty="0"/>
              <a:t>the planets</a:t>
            </a:r>
            <a:r>
              <a:rPr lang="hr-HR" sz="2000" b="1" dirty="0"/>
              <a:t>, </a:t>
            </a:r>
            <a:r>
              <a:rPr lang="en-US" sz="2000" b="1" dirty="0"/>
              <a:t>the months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en-US" sz="2000" b="1" dirty="0"/>
              <a:t>the animals</a:t>
            </a:r>
            <a:r>
              <a:rPr lang="hr-HR" sz="2000" b="1" dirty="0"/>
              <a:t>. </a:t>
            </a:r>
            <a:r>
              <a:rPr lang="hr-HR" sz="2000" b="1" dirty="0" err="1"/>
              <a:t>Five</a:t>
            </a:r>
            <a:r>
              <a:rPr lang="hr-HR" sz="2000" b="1" dirty="0"/>
              <a:t> </a:t>
            </a:r>
            <a:r>
              <a:rPr lang="en-US" sz="2000" b="1" dirty="0"/>
              <a:t>words will not be crossed out</a:t>
            </a:r>
            <a:r>
              <a:rPr lang="hr-HR" sz="2000" b="1" dirty="0"/>
              <a:t>. W</a:t>
            </a:r>
            <a:r>
              <a:rPr lang="en-US" sz="2000" b="1" dirty="0"/>
              <a:t>hat category of words they belong to</a:t>
            </a:r>
            <a:r>
              <a:rPr lang="hr-HR" sz="2000" b="1" dirty="0"/>
              <a:t>?</a:t>
            </a:r>
            <a:br>
              <a:rPr lang="hr-HR" sz="2000" b="1" dirty="0"/>
            </a:br>
            <a:r>
              <a:rPr lang="hr-HR" sz="2000" i="1" dirty="0"/>
              <a:t>U 1. zadatku moraš prekrižiti redne brojeve, planete, mjesece i životinje. Pet riječi ne pripadaju niti jednoj kategoriji. Koje su to riječi i kako bi ih ti nazvao jednom riječju? </a:t>
            </a: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6" y="480060"/>
            <a:ext cx="7822947" cy="58978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2" descr="Vidi izvornu sliku">
            <a:extLst>
              <a:ext uri="{FF2B5EF4-FFF2-40B4-BE49-F238E27FC236}">
                <a16:creationId xmlns:a16="http://schemas.microsoft.com/office/drawing/2014/main" id="{F649566E-3758-4B76-A654-FB1B3034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32" y="1037149"/>
            <a:ext cx="1042201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idi izvornu sliku">
            <a:extLst>
              <a:ext uri="{FF2B5EF4-FFF2-40B4-BE49-F238E27FC236}">
                <a16:creationId xmlns:a16="http://schemas.microsoft.com/office/drawing/2014/main" id="{227DD7A1-F5BE-4633-A322-C9E70ACF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32" y="1517209"/>
            <a:ext cx="1042201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18288"/>
            <a:ext cx="5120640" cy="682142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6" y="21999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</a:t>
            </a:r>
            <a:r>
              <a:rPr lang="hr-HR" sz="2000" b="1" dirty="0" err="1"/>
              <a:t>deals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spelling</a:t>
            </a:r>
            <a:r>
              <a:rPr lang="hr-HR" sz="2000" b="1" dirty="0"/>
              <a:t>. You have to circle and write the correct spelling.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41" y="1611631"/>
            <a:ext cx="7040336" cy="50263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A9553263-79CE-4938-81CF-6C5E9468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14" y="2419350"/>
            <a:ext cx="1759966" cy="4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B7F06E5-200D-4BA2-808D-CC1EE6C4D90B}"/>
              </a:ext>
            </a:extLst>
          </p:cNvPr>
          <p:cNvSpPr txBox="1">
            <a:spLocks/>
          </p:cNvSpPr>
          <p:nvPr/>
        </p:nvSpPr>
        <p:spPr>
          <a:xfrm>
            <a:off x="7397234" y="313519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January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1"/>
            <a:ext cx="5131900" cy="6847878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60094" y="148110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Match and copy the expressions in task 3.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11" y="2297874"/>
            <a:ext cx="7893986" cy="30276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12DDEA4-C50E-4BDB-9391-0D3491867CE2}"/>
              </a:ext>
            </a:extLst>
          </p:cNvPr>
          <p:cNvSpPr txBox="1">
            <a:spLocks/>
          </p:cNvSpPr>
          <p:nvPr/>
        </p:nvSpPr>
        <p:spPr>
          <a:xfrm>
            <a:off x="5579265" y="353355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564F5D6-8A90-485A-859D-6D711EE3673A}"/>
              </a:ext>
            </a:extLst>
          </p:cNvPr>
          <p:cNvSpPr txBox="1">
            <a:spLocks/>
          </p:cNvSpPr>
          <p:nvPr/>
        </p:nvSpPr>
        <p:spPr>
          <a:xfrm>
            <a:off x="8374540" y="2784781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solar</a:t>
            </a:r>
            <a:r>
              <a:rPr lang="hr-HR" sz="2100" i="1" dirty="0">
                <a:solidFill>
                  <a:srgbClr val="FF0000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79627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12812"/>
            <a:ext cx="5122759" cy="6832374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7496056" y="271269"/>
            <a:ext cx="4436863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Fill in the missing words.</a:t>
            </a:r>
            <a:br>
              <a:rPr lang="hr-HR" sz="2000" b="1" dirty="0"/>
            </a:br>
            <a:r>
              <a:rPr lang="hr-HR" sz="2000" i="1" dirty="0"/>
              <a:t>Listen and check: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https://www.e-sfera.hr/dodatni-digitalni-sadrzaji/09ab29d4-07dc-4f20-a706-763426686e76/assets/audio/look_back_3_-_grammar_rap.mp3</a:t>
            </a:r>
            <a:endParaRPr lang="hr-HR" sz="2000" i="1" dirty="0"/>
          </a:p>
          <a:p>
            <a:pPr algn="l"/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0" y="263802"/>
            <a:ext cx="4935976" cy="631546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B9DE6104-2589-44FA-9475-4708222BD7A5}"/>
              </a:ext>
            </a:extLst>
          </p:cNvPr>
          <p:cNvSpPr txBox="1">
            <a:spLocks/>
          </p:cNvSpPr>
          <p:nvPr/>
        </p:nvSpPr>
        <p:spPr>
          <a:xfrm>
            <a:off x="3912454" y="1859464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better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585EDCE-B37D-4BED-BEAB-3A489FF8B079}"/>
              </a:ext>
            </a:extLst>
          </p:cNvPr>
          <p:cNvSpPr txBox="1">
            <a:spLocks/>
          </p:cNvSpPr>
          <p:nvPr/>
        </p:nvSpPr>
        <p:spPr>
          <a:xfrm>
            <a:off x="4632766" y="256017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worst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3DB7FBBF-D098-40DB-9DE9-0058B16752BC}"/>
              </a:ext>
            </a:extLst>
          </p:cNvPr>
          <p:cNvSpPr txBox="1">
            <a:spLocks/>
          </p:cNvSpPr>
          <p:nvPr/>
        </p:nvSpPr>
        <p:spPr>
          <a:xfrm>
            <a:off x="5004251" y="3333465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easy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A2CFC24-AFDF-4B31-B012-C8BCACBF071E}"/>
              </a:ext>
            </a:extLst>
          </p:cNvPr>
          <p:cNvSpPr txBox="1">
            <a:spLocks/>
          </p:cNvSpPr>
          <p:nvPr/>
        </p:nvSpPr>
        <p:spPr>
          <a:xfrm>
            <a:off x="4318549" y="4053350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hotter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8781E35-A2BE-48D3-AF6E-6E19032B12F2}"/>
              </a:ext>
            </a:extLst>
          </p:cNvPr>
          <p:cNvSpPr txBox="1">
            <a:spLocks/>
          </p:cNvSpPr>
          <p:nvPr/>
        </p:nvSpPr>
        <p:spPr>
          <a:xfrm>
            <a:off x="5198630" y="477922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most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A4B0585B-69F9-4C17-B620-4779859B42BC}"/>
              </a:ext>
            </a:extLst>
          </p:cNvPr>
          <p:cNvSpPr txBox="1">
            <a:spLocks/>
          </p:cNvSpPr>
          <p:nvPr/>
        </p:nvSpPr>
        <p:spPr>
          <a:xfrm>
            <a:off x="3528415" y="5527802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highest</a:t>
            </a:r>
            <a:endParaRPr lang="hr-HR" sz="2100" i="1" dirty="0">
              <a:solidFill>
                <a:srgbClr val="FF0000"/>
              </a:solidFill>
            </a:endParaRPr>
          </a:p>
        </p:txBody>
      </p:sp>
      <p:pic>
        <p:nvPicPr>
          <p:cNvPr id="4" name="05_35_Look_back_3_Grammar_rap">
            <a:hlinkClick r:id="" action="ppaction://media"/>
            <a:extLst>
              <a:ext uri="{FF2B5EF4-FFF2-40B4-BE49-F238E27FC236}">
                <a16:creationId xmlns:a16="http://schemas.microsoft.com/office/drawing/2014/main" id="{9938FD9C-8108-44A5-AC0E-77A7314CD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07162" y="3616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uiExpand="1" build="p"/>
      <p:bldP spid="16" grpId="0" build="p"/>
      <p:bldP spid="17" grpId="0" build="p"/>
      <p:bldP spid="18" grpId="0" build="p"/>
      <p:bldP spid="19" grpId="0" build="p"/>
      <p:bldP spid="20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12812"/>
            <a:ext cx="5122759" cy="6832374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95057" y="55480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What is missing?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68837"/>
            <a:ext cx="9170215" cy="53915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B9DE6104-2589-44FA-9475-4708222BD7A5}"/>
              </a:ext>
            </a:extLst>
          </p:cNvPr>
          <p:cNvSpPr txBox="1">
            <a:spLocks/>
          </p:cNvSpPr>
          <p:nvPr/>
        </p:nvSpPr>
        <p:spPr>
          <a:xfrm>
            <a:off x="6402439" y="262560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slower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1873C74A-B099-4B67-8C6D-EC76BDA9FF4E}"/>
              </a:ext>
            </a:extLst>
          </p:cNvPr>
          <p:cNvSpPr txBox="1">
            <a:spLocks/>
          </p:cNvSpPr>
          <p:nvPr/>
        </p:nvSpPr>
        <p:spPr>
          <a:xfrm>
            <a:off x="9298039" y="262560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>
                <a:solidFill>
                  <a:srgbClr val="FF0000"/>
                </a:solidFill>
              </a:rPr>
              <a:t>slowest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A6253D2-09E0-46F6-AD62-7FD5A262DB79}"/>
              </a:ext>
            </a:extLst>
          </p:cNvPr>
          <p:cNvSpPr txBox="1">
            <a:spLocks/>
          </p:cNvSpPr>
          <p:nvPr/>
        </p:nvSpPr>
        <p:spPr>
          <a:xfrm>
            <a:off x="3786239" y="447980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friendly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BB174AC-7396-4270-9417-4931C38758E1}"/>
              </a:ext>
            </a:extLst>
          </p:cNvPr>
          <p:cNvSpPr txBox="1">
            <a:spLocks/>
          </p:cNvSpPr>
          <p:nvPr/>
        </p:nvSpPr>
        <p:spPr>
          <a:xfrm>
            <a:off x="9298039" y="4476182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most </a:t>
            </a:r>
            <a:r>
              <a:rPr lang="hr-HR" sz="2100" i="1" dirty="0" err="1">
                <a:solidFill>
                  <a:srgbClr val="FF0000"/>
                </a:solidFill>
              </a:rPr>
              <a:t>friendly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6" grpId="0" build="p"/>
      <p:bldP spid="12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21806"/>
            <a:ext cx="5122759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27329" y="504435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Choose the correct words.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73" y="1319720"/>
            <a:ext cx="9170215" cy="421855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F101188B-8AB2-4AC6-9CC1-E78C5EC7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17" y="1771650"/>
            <a:ext cx="1759966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6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21806"/>
            <a:ext cx="5122759" cy="681438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27329" y="21806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/>
              <a:t>Complete the sentences with the correct form of the words</a:t>
            </a:r>
            <a:r>
              <a:rPr lang="hr-HR" sz="2000" b="1" i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14920"/>
            <a:ext cx="8512391" cy="73342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482838A-544E-46FB-ADA0-70E04BF78D2D}"/>
              </a:ext>
            </a:extLst>
          </p:cNvPr>
          <p:cNvSpPr txBox="1">
            <a:spLocks/>
          </p:cNvSpPr>
          <p:nvPr/>
        </p:nvSpPr>
        <p:spPr>
          <a:xfrm>
            <a:off x="5127329" y="186360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shorter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8CC2A03-CDA6-45DA-A12B-8A7AE38CE4DA}"/>
              </a:ext>
            </a:extLst>
          </p:cNvPr>
          <p:cNvSpPr txBox="1">
            <a:spLocks/>
          </p:cNvSpPr>
          <p:nvPr/>
        </p:nvSpPr>
        <p:spPr>
          <a:xfrm>
            <a:off x="3633839" y="540690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youngest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483</Words>
  <Application>Microsoft Office PowerPoint</Application>
  <PresentationFormat>Widescreen</PresentationFormat>
  <Paragraphs>53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239</cp:revision>
  <dcterms:created xsi:type="dcterms:W3CDTF">2017-01-15T10:30:28Z</dcterms:created>
  <dcterms:modified xsi:type="dcterms:W3CDTF">2022-07-07T10:00:00Z</dcterms:modified>
</cp:coreProperties>
</file>